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6C828"/>
    <a:srgbClr val="DE1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571" autoAdjust="0"/>
  </p:normalViewPr>
  <p:slideViewPr>
    <p:cSldViewPr snapToGrid="0">
      <p:cViewPr varScale="1">
        <p:scale>
          <a:sx n="66" d="100"/>
          <a:sy n="66" d="100"/>
        </p:scale>
        <p:origin x="8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C5556-7EAD-4101-A0BA-B99FB16ECA3B}" type="datetimeFigureOut">
              <a:rPr lang="hr-HR" smtClean="0"/>
              <a:t>7.8.2016.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9B3A2-CD57-48ED-BFFA-A3E53F44B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114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skriptni jezik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nam prvenstveno služi za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izradu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dinamičkih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stranica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PHP je skraćenica koji glasi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Hypertext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Preprocesor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Pomoću PHP-a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kreiramo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stranicu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serveru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prije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nego što je ona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poslana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klijentu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popunjenu dinamičkim sadržajem. 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 program sintaksom</a:t>
            </a:r>
            <a:r>
              <a:rPr lang="hr-HR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sličan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mnogim drugim skriptnim i programskim jezicima te je jednostavan za pisanje što je i jedan od razloga prihvaćenosti PHP-a u programskom svijetu.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PHP je razvio programer Rasmus Lerdorf koji je i danas glavna osova zadužena za razvoj PHP-a. Prve dvije verzije PHP-a nisu bile previše popularne, ali treća inačica je izašla 1998. godine i privukla je velik broj programera koji su počeli koristiti PHP u svakodnevnom programiranju.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PHP se piše u HTML kodu kao poseban element &lt;?php ?&gt; i ako želimo da naš web browser na dobar način interpretira stranicu moramo je spremiti sa .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ekstenzijom, a ne sa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.html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ekstenzijom kao inače. Sve unutar elementa php se smatra PHP programom i ako je na server strani instaliran i ispravno podešen PHP interpreter, a datoteka završava s ekstenzijom .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tada će se taj dio programa automatski izvršiti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01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168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Globalni niz </a:t>
            </a:r>
            <a:r>
              <a:rPr lang="hr-HR" b="1" smtClean="0"/>
              <a:t>$_REQUEST </a:t>
            </a:r>
            <a:r>
              <a:rPr lang="hr-HR" smtClean="0"/>
              <a:t>uzima </a:t>
            </a:r>
            <a:r>
              <a:rPr lang="hr-HR" b="1" smtClean="0"/>
              <a:t>podatke</a:t>
            </a:r>
            <a:r>
              <a:rPr lang="hr-HR" smtClean="0"/>
              <a:t> koje </a:t>
            </a:r>
            <a:r>
              <a:rPr lang="hr-HR" b="1" smtClean="0"/>
              <a:t>šaljemo</a:t>
            </a:r>
            <a:r>
              <a:rPr lang="hr-HR" smtClean="0"/>
              <a:t> putem </a:t>
            </a:r>
            <a:r>
              <a:rPr lang="hr-HR" b="1" smtClean="0"/>
              <a:t>HTML</a:t>
            </a:r>
            <a:r>
              <a:rPr lang="hr-HR" smtClean="0"/>
              <a:t> </a:t>
            </a:r>
            <a:r>
              <a:rPr lang="hr-HR" b="1" smtClean="0"/>
              <a:t>formi</a:t>
            </a:r>
            <a:r>
              <a:rPr lang="hr-HR" smtClean="0"/>
              <a:t>.</a:t>
            </a:r>
          </a:p>
          <a:p>
            <a:endParaRPr lang="hr-HR" b="1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početak  nam je potrebna jedna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.html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datoteka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koju ćemo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postaviti element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atributu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elementa postaviti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poveznicu na drugu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.php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datoteku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Prvo ćemo kreirati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.html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datoteku. </a:t>
            </a:r>
          </a:p>
          <a:p>
            <a:endParaRPr lang="hr-HR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ovoj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.html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datoteci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kojem 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dodijelili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atribute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 nam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kako bi bilo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prikazano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uneseno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atribut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dodijelili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govori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prethodnom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atributu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tj.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kojem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prikaže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Zatim 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 koji nam govori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upišemo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Iduću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stvar koju smo napravili jest da 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atribut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hr-HR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Idući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korak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nam je potreban kako bismo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uspješno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prikazali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$_REQUEST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jeste da moramo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kreirati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.php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datoteku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Ovdje 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varijablu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$Ime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preuzima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primljenog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parametra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kroz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Pomoću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globalnog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niza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smo “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zatražili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podatak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se nalazi 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datoteci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tj. u elementu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 ima atribut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name.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mtClean="0"/>
          </a:p>
          <a:p>
            <a:endParaRPr lang="hr-HR" smtClean="0"/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442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Nećemo</a:t>
            </a:r>
            <a:r>
              <a:rPr lang="hr-HR" baseline="0" smtClean="0"/>
              <a:t> obraditi sve primjere jer bi prezentacija trajala predugo. Primjere funkcioniranja ostalih PHP nizova pogledajte u literaturi.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40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Prije nego što počnemo s programiranjem dinamičkih web stranica pomoću PHP-a potrebno je upoznati se s načinima kako da organiziramo direktorije i datoteke unutar direktorija. Svako mrežno mjesto sastoji se od više datoteka različitih vrsta,a</a:t>
            </a:r>
            <a:r>
              <a:rPr lang="hr-HR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obrom organizacijom datoteka lakše ćemo se snalaziti prilikom izrade dinamičkih stranica</a:t>
            </a:r>
            <a:r>
              <a:rPr lang="hr-HR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čime će i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pregledniji.</a:t>
            </a:r>
          </a:p>
          <a:p>
            <a:endParaRPr lang="hr-HR" smtClean="0"/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slici je prikazan način na koji bi trebali organizirati direktorije i datoteke. 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Stranicu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indeks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staviti u tzv.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ovom slučaju “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zatim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datoteke poput CSS-a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JavaScript-a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slikovne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datoteke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najpraktičnije je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postaviti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posebne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direktorije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na taj način organizirati svoj projekt. Kao što se vidi na slici organizacija direktorija i datoteka, kao 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 što radimo s PHP-om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treba biti unutar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xampp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direktorija 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htdocs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poddirektorija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33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 bismo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povezali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sve te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datoteke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uspješno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ih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implementirali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svoje web stranice potrebno je koristiti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apsolutne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mjesta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kojem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nalazimo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Kada za povezivanje datoteka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koristimo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adresu mi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upisujemo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cjelokupnu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putanju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mjesta na kojem se nalazimo skroz do datoteke  koju želimo povezati u našu web stranicu. </a:t>
            </a:r>
          </a:p>
          <a:p>
            <a:endParaRPr lang="hr-HR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ovom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nalazimo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datoteci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index.php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koja se nalazi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direktoriju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web_stranice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želimo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postaviti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sliku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unutar naše stranice.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Slika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nalazi 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direktoriju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img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ovom slučaju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će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izgledati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ovako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“../img/slika.jpg”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Dvije točke predstavljaju izlaz iz datoteke u kojoj se nalazimo. </a:t>
            </a:r>
          </a:p>
          <a:p>
            <a:endParaRPr lang="hr-HR" smtClean="0"/>
          </a:p>
          <a:p>
            <a:endParaRPr lang="hr-HR" smtClean="0"/>
          </a:p>
          <a:p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Osim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relativnih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adresa postoje 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apsolutne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Apsolutna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traženog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resursa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Kada upisujemo apsolutnu adresu ne moramo upisivati cjelokupnu putanju do željene datoteke nego upisujemo direktnu adresu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1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Varijable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kontejneri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čuvanje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podataka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varijabla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sastoji se od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znaka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imena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varijable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Varijabla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smije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počinjati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brojem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smije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sadržavati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druge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znakove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osim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alfanumeričkih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također varijable su “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case-sensitive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što znači da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varijabla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godina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$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GODINA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varijable.. U PHP-u možemo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stvarati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vlastite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varijable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potrebno ih je imenovati. Varijablu je najbolje imenovati na najkraći mogući način koji će ju jednoznačno označiti tj. da će se razlikovati od svih ostalih varijabli.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idućem primjeru pokazat ćemo izvršavanje jedne jednostavne varijable.</a:t>
            </a:r>
            <a:endParaRPr lang="hr-HR" smtClean="0"/>
          </a:p>
          <a:p>
            <a:endParaRPr lang="hr-HR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ovom jednostavnom primjeru stvorili smo varijablu $x i varijablu $y te kao rezultat dobili smo izračun te dvije varijable što će nam se pokazati kada izvedemo ovu varijablu u pregledniku. 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70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prošlom primjeru možemo primijetiti kako je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prezime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osobe u pregledniku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spojeno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Kako bi smo to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izbjegli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upoznati ćemo se s primjerom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nadoljepljivanja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varijabli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Znakovi 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 " .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znače nadoljepljivanje sadržaja nakon varijable ime i prije varijable prezime kako ispisani tekst ne bi bio slijepljen.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37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Nizovi “spremaju” nekoliko vrijednosti u jednu varijablu. PHP podržava nekoliko vrsta nizova. 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asocijativni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nizovi koji koriste “ključne nazive” koje im dodijelimo 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indeksni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nizovi koji imaju brojčane indekse. 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Multidimenzionalni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nizovi su kombinacija jednog ili više nizova. 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idućem primjeru ćemo prikazati kako se kreiraju asocijativni nizovi. 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92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ovom primjeru imamo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asocijativni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niz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se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nalazi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varijabli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mjesto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Niz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prepoznajemo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nazivu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Niz se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sastoji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ključnih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naziva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Petar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Marko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Ivan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i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Nizovima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dodijeljene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tj. u ovom primjeru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gradovi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kojima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ovom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željeli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saznati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gdje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Ivan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to 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učinili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tako što smo  u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upisali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varijablu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njezin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ključni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naziv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 tako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dobili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njegovu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Moramo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paziti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prije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navođenja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varijable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koja u sebi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niz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stavimo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točku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 bi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sustav prepoznao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početak varijable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56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Pored asocijativnih, postoje i indeksni nizovi. Oni imaju numeričke indekse. </a:t>
            </a:r>
          </a:p>
          <a:p>
            <a:endParaRPr lang="hr-HR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Kreirali 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varijablu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$gradovi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koja u sebi ima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niz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nekoliko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gradova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ovom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primjeru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nabrojani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gradovi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koje smo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posjetili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niza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pozivamo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numeričkim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indeksima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tako je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numerički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indeks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Osijek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hr-HR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],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tj. numerički indeks je redni broj pod kojim se željena vrijednost nalazi. 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441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$_SERVER  </a:t>
            </a:r>
            <a:r>
              <a:rPr lang="hr-H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ispisuje gdje se nalazi naša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php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datoteka te kako se zove server na kojem je pohranjena kao i sve ostale elemente koje nam nudi globalni niz.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$_REQUEST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uzima podatke koje pošaljemo putem HTML formi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$_POST</a:t>
            </a:r>
            <a:r>
              <a:rPr lang="hr-HR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koristi za uzimanje podataka iz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elementa, ali i za prijenos varijable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$_GET</a:t>
            </a:r>
            <a:r>
              <a:rPr lang="hr-HR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služi za preuzimanje podataka iz HTML formi putem atributa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method=get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ali služi nam i za prikupljanje podataka koji su poslani putem URL adrese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9B3A2-CD57-48ED-BFFA-A3E53F44B98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6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23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8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47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8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95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31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7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7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2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8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6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9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0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4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D702-17F8-4BDF-B32D-5ABBB2A553FC}" type="datetimeFigureOut">
              <a:rPr lang="en-GB" smtClean="0"/>
              <a:t>07/08/2016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transaxgateway.com/imgs/logos/php.pn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andbox.onlinephpfunctions.com/code/91bade95891adf55aa804e8378a24fb9f5ef7d83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sandbox.onlinephpfunctions.com/code/5274a04d04faee73560c1c3d39359e34d3e260f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YLKHGB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ZTVXDq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smtClean="0"/>
              <a:t>Osnove PHP Programiranja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PHP Nizovi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>
            <a:normAutofit/>
          </a:bodyPr>
          <a:lstStyle/>
          <a:p>
            <a:r>
              <a:rPr lang="hr-HR" sz="2000" smtClean="0"/>
              <a:t>globalni nizovi – nizovi ugrađeni u varijable</a:t>
            </a:r>
          </a:p>
          <a:p>
            <a:endParaRPr lang="hr-HR" sz="2000"/>
          </a:p>
          <a:p>
            <a:r>
              <a:rPr lang="hr-HR" sz="2000" smtClean="0"/>
              <a:t>neki od poznatijih:</a:t>
            </a:r>
          </a:p>
          <a:p>
            <a:pPr lvl="1"/>
            <a:r>
              <a:rPr lang="hr-HR" smtClean="0"/>
              <a:t>$_SERVER </a:t>
            </a:r>
          </a:p>
          <a:p>
            <a:pPr lvl="1"/>
            <a:r>
              <a:rPr lang="hr-HR" smtClean="0"/>
              <a:t>$_REQUEST</a:t>
            </a:r>
          </a:p>
          <a:p>
            <a:pPr lvl="1"/>
            <a:r>
              <a:rPr lang="hr-HR" smtClean="0"/>
              <a:t>$_POST</a:t>
            </a:r>
          </a:p>
          <a:p>
            <a:pPr lvl="1"/>
            <a:r>
              <a:rPr lang="hr-HR" smtClean="0"/>
              <a:t>$_GET</a:t>
            </a:r>
          </a:p>
        </p:txBody>
      </p:sp>
    </p:spTree>
    <p:extLst>
      <p:ext uri="{BB962C8B-B14F-4D97-AF65-F5344CB8AC3E}">
        <p14:creationId xmlns:p14="http://schemas.microsoft.com/office/powerpoint/2010/main" val="3362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PHP Nizovi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Slika 16" descr="gl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680" y="1737360"/>
            <a:ext cx="822045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35528" y="5715295"/>
            <a:ext cx="565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Prikaz globalnog niza $_SERVER u web pregledniku</a:t>
            </a:r>
            <a:endParaRPr lang="hr-HR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19" descr="html-php-cod.pn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352" y="1591056"/>
            <a:ext cx="4184650" cy="38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PHP Nizovi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8" name="Slika 17" descr="html.png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690" y="1609344"/>
            <a:ext cx="4183062" cy="38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35528" y="5715295"/>
            <a:ext cx="565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Prikaz globalnog niza $_REQUEST</a:t>
            </a:r>
            <a:endParaRPr lang="hr-HR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46870" y="3077175"/>
            <a:ext cx="377371" cy="371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46870" y="3520440"/>
            <a:ext cx="594360" cy="182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6341230" y="3520440"/>
            <a:ext cx="965909" cy="182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651307" y="3743875"/>
            <a:ext cx="959238" cy="127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824184" y="3867466"/>
            <a:ext cx="959238" cy="127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257191" y="3669379"/>
            <a:ext cx="959238" cy="127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2787 0.004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17161 -0.00393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2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PHP Nizovi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8" name="Slika 18" descr="html-brows.png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8496" y="2931886"/>
            <a:ext cx="3785389" cy="181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20" descr="php-html.png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0952" y="2966281"/>
            <a:ext cx="3785389" cy="17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794" y="5087452"/>
            <a:ext cx="565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Izgled HTML datoteke</a:t>
            </a:r>
            <a:endParaRPr lang="hr-HR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4250" y="5087452"/>
            <a:ext cx="565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Prikaz PHP datoteke nakon unosa imena</a:t>
            </a:r>
            <a:endParaRPr lang="hr-HR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mtClean="0"/>
              <a:t>Hvala na pažnji ! </a:t>
            </a:r>
            <a:endParaRPr lang="hr-HR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8328"/>
            <a:ext cx="8596668" cy="1320800"/>
          </a:xfrm>
        </p:spPr>
        <p:txBody>
          <a:bodyPr/>
          <a:lstStyle/>
          <a:p>
            <a:r>
              <a:rPr lang="hr-HR" smtClean="0"/>
              <a:t>Osnove PHP programiranja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045495"/>
            <a:ext cx="4184035" cy="3880772"/>
          </a:xfrm>
        </p:spPr>
        <p:txBody>
          <a:bodyPr>
            <a:noAutofit/>
          </a:bodyPr>
          <a:lstStyle/>
          <a:p>
            <a:r>
              <a:rPr lang="hr-HR" sz="2000" smtClean="0"/>
              <a:t>PHP – skriptni jezik </a:t>
            </a:r>
            <a:r>
              <a:rPr lang="hr-HR" sz="2000" smtClean="0">
                <a:sym typeface="Wingdings" panose="05000000000000000000" pitchFamily="2" charset="2"/>
              </a:rPr>
              <a:t> dinamičke web stranice</a:t>
            </a:r>
          </a:p>
          <a:p>
            <a:endParaRPr lang="hr-HR" sz="2000">
              <a:sym typeface="Wingdings" panose="05000000000000000000" pitchFamily="2" charset="2"/>
            </a:endParaRPr>
          </a:p>
          <a:p>
            <a:r>
              <a:rPr lang="hr-HR" sz="2000" smtClean="0">
                <a:sym typeface="Wingdings" panose="05000000000000000000" pitchFamily="2" charset="2"/>
              </a:rPr>
              <a:t>Rasmus Lerdorf – tvorac PHP-a</a:t>
            </a:r>
          </a:p>
          <a:p>
            <a:endParaRPr lang="hr-HR" sz="2000">
              <a:sym typeface="Wingdings" panose="05000000000000000000" pitchFamily="2" charset="2"/>
            </a:endParaRPr>
          </a:p>
          <a:p>
            <a:r>
              <a:rPr lang="hr-HR" sz="2000" smtClean="0">
                <a:sym typeface="Wingdings" panose="05000000000000000000" pitchFamily="2" charset="2"/>
              </a:rPr>
              <a:t>poseban element u HTML kodu - &lt;?php?&gt;</a:t>
            </a:r>
          </a:p>
          <a:p>
            <a:endParaRPr lang="hr-HR" sz="2000">
              <a:sym typeface="Wingdings" panose="05000000000000000000" pitchFamily="2" charset="2"/>
            </a:endParaRPr>
          </a:p>
          <a:p>
            <a:r>
              <a:rPr lang="hr-HR" sz="2000" smtClean="0">
                <a:sym typeface="Wingdings" panose="05000000000000000000" pitchFamily="2" charset="2"/>
              </a:rPr>
              <a:t>interpretacija stranice – ImeDokumenta.php</a:t>
            </a:r>
            <a:endParaRPr lang="en-GB" sz="200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45" y="1930400"/>
            <a:ext cx="3872090" cy="38798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19800" y="5810250"/>
            <a:ext cx="196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Rasmus Lerdorf</a:t>
            </a:r>
            <a:endParaRPr lang="hr-HR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2" descr="organizacij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861" y="3131121"/>
            <a:ext cx="6541613" cy="259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8328"/>
            <a:ext cx="8596668" cy="1320800"/>
          </a:xfrm>
        </p:spPr>
        <p:txBody>
          <a:bodyPr/>
          <a:lstStyle/>
          <a:p>
            <a:r>
              <a:rPr lang="hr-HR"/>
              <a:t>Organiziranje datoteka i direktorija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>
            <a:normAutofit/>
          </a:bodyPr>
          <a:lstStyle/>
          <a:p>
            <a:r>
              <a:rPr lang="hr-HR" sz="2000" smtClean="0"/>
              <a:t>svako mrežno mjesto – više datoteka različitih vrsta</a:t>
            </a:r>
          </a:p>
          <a:p>
            <a:endParaRPr lang="hr-HR" sz="2000"/>
          </a:p>
          <a:p>
            <a:r>
              <a:rPr lang="hr-HR" sz="2000" smtClean="0"/>
              <a:t>dobra organizacija = lakše snalaženje</a:t>
            </a:r>
          </a:p>
          <a:p>
            <a:endParaRPr lang="hr-HR" sz="2000"/>
          </a:p>
          <a:p>
            <a:endParaRPr lang="en-GB" sz="2000"/>
          </a:p>
        </p:txBody>
      </p:sp>
      <p:sp>
        <p:nvSpPr>
          <p:cNvPr id="7" name="TextBox 6"/>
          <p:cNvSpPr txBox="1"/>
          <p:nvPr/>
        </p:nvSpPr>
        <p:spPr>
          <a:xfrm>
            <a:off x="3360200" y="5730689"/>
            <a:ext cx="321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Organiziranje datoteka u direktorije</a:t>
            </a:r>
            <a:endParaRPr lang="hr-HR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94484" y="2213811"/>
            <a:ext cx="3765885" cy="32966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7"/>
          </p:cNvCxnSpPr>
          <p:nvPr/>
        </p:nvCxnSpPr>
        <p:spPr>
          <a:xfrm flipH="1">
            <a:off x="5315295" y="2213165"/>
            <a:ext cx="2445074" cy="11725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914780" y="3336064"/>
            <a:ext cx="469232" cy="339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3360200" y="5421107"/>
            <a:ext cx="623423" cy="313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>
            <a:off x="7771227" y="1657413"/>
            <a:ext cx="149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smtClean="0">
                <a:solidFill>
                  <a:srgbClr val="FF0000"/>
                </a:solidFill>
              </a:rPr>
              <a:t>index u root direktoriju</a:t>
            </a:r>
            <a:endParaRPr lang="hr-HR" sz="1600">
              <a:solidFill>
                <a:srgbClr val="FF0000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4728411" y="4379496"/>
            <a:ext cx="186369" cy="95049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ounded Rectangle 23"/>
          <p:cNvSpPr/>
          <p:nvPr/>
        </p:nvSpPr>
        <p:spPr>
          <a:xfrm>
            <a:off x="5089358" y="4391526"/>
            <a:ext cx="2671011" cy="8878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Posebni direktoriji za CSS, JS, slike...</a:t>
            </a:r>
            <a:endParaRPr lang="hr-HR"/>
          </a:p>
        </p:txBody>
      </p:sp>
      <p:sp>
        <p:nvSpPr>
          <p:cNvPr id="25" name="Rectangle 24"/>
          <p:cNvSpPr/>
          <p:nvPr/>
        </p:nvSpPr>
        <p:spPr>
          <a:xfrm>
            <a:off x="3994484" y="3415444"/>
            <a:ext cx="920296" cy="202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9" name="Straight Arrow Connector 28"/>
          <p:cNvCxnSpPr>
            <a:endCxn id="25" idx="3"/>
          </p:cNvCxnSpPr>
          <p:nvPr/>
        </p:nvCxnSpPr>
        <p:spPr>
          <a:xfrm flipH="1">
            <a:off x="4914780" y="2750397"/>
            <a:ext cx="3204425" cy="7660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60884" y="2330524"/>
            <a:ext cx="1659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smtClean="0">
                <a:solidFill>
                  <a:srgbClr val="FF0000"/>
                </a:solidFill>
              </a:rPr>
              <a:t>sve unutar xampp i htdocs</a:t>
            </a:r>
            <a:endParaRPr lang="hr-HR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8328"/>
            <a:ext cx="8596668" cy="1320800"/>
          </a:xfrm>
        </p:spPr>
        <p:txBody>
          <a:bodyPr/>
          <a:lstStyle/>
          <a:p>
            <a:r>
              <a:rPr lang="hr-HR"/>
              <a:t>Organiziranje datoteka i direktorija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>
            <a:normAutofit/>
          </a:bodyPr>
          <a:lstStyle/>
          <a:p>
            <a:r>
              <a:rPr lang="hr-HR" sz="2000" smtClean="0"/>
              <a:t>implementacija datoteka – relativne i apsolutne adrese</a:t>
            </a:r>
          </a:p>
          <a:p>
            <a:endParaRPr lang="hr-HR" sz="2000"/>
          </a:p>
          <a:p>
            <a:r>
              <a:rPr lang="hr-HR" sz="2000" smtClean="0"/>
              <a:t>relativna adresa – adresa relativno od mjesta gdje se nalazimo</a:t>
            </a:r>
          </a:p>
          <a:p>
            <a:endParaRPr lang="hr-HR" sz="2000"/>
          </a:p>
          <a:p>
            <a:endParaRPr lang="hr-HR" sz="2000" smtClean="0"/>
          </a:p>
          <a:p>
            <a:endParaRPr lang="hr-HR" sz="2000"/>
          </a:p>
          <a:p>
            <a:endParaRPr lang="hr-HR" sz="2000" smtClean="0"/>
          </a:p>
          <a:p>
            <a:r>
              <a:rPr lang="hr-HR" sz="2000" smtClean="0"/>
              <a:t>apsolutna adresa – puna adresa do traženog resursa</a:t>
            </a:r>
          </a:p>
          <a:p>
            <a:pPr>
              <a:spcBef>
                <a:spcPts val="0"/>
              </a:spcBef>
            </a:pPr>
            <a:endParaRPr lang="hr-HR" sz="2000"/>
          </a:p>
          <a:p>
            <a:pPr marL="0" indent="0" algn="ctr">
              <a:buNone/>
            </a:pPr>
            <a:r>
              <a:rPr lang="hr-HR" sz="2000" i="1"/>
              <a:t>“</a:t>
            </a:r>
            <a:r>
              <a:rPr lang="hr-HR" sz="2000" i="1" u="sng">
                <a:hlinkClick r:id="rId5"/>
              </a:rPr>
              <a:t>http://www.transaxgateway.com/imgs/logos/php.png</a:t>
            </a:r>
            <a:r>
              <a:rPr lang="hr-HR" sz="2000" i="1"/>
              <a:t>”</a:t>
            </a:r>
            <a:endParaRPr lang="hr-HR" sz="2000"/>
          </a:p>
          <a:p>
            <a:pPr algn="ctr"/>
            <a:endParaRPr lang="en-GB" sz="2000"/>
          </a:p>
        </p:txBody>
      </p:sp>
      <p:pic>
        <p:nvPicPr>
          <p:cNvPr id="7" name="Slika 5" descr="webr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8877" y="3066369"/>
            <a:ext cx="6562951" cy="91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44086" y="4050137"/>
            <a:ext cx="321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Relativna adresa: „../img/slika.jpg</a:t>
            </a:r>
            <a:endParaRPr lang="hr-HR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8328"/>
            <a:ext cx="8596668" cy="1320800"/>
          </a:xfrm>
        </p:spPr>
        <p:txBody>
          <a:bodyPr/>
          <a:lstStyle/>
          <a:p>
            <a:r>
              <a:rPr lang="hr-HR"/>
              <a:t>PHP varijable</a:t>
            </a:r>
            <a:br>
              <a:rPr lang="hr-HR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037077"/>
            <a:ext cx="4184035" cy="3880772"/>
          </a:xfrm>
        </p:spPr>
        <p:txBody>
          <a:bodyPr>
            <a:noAutofit/>
          </a:bodyPr>
          <a:lstStyle/>
          <a:p>
            <a:r>
              <a:rPr lang="hr-HR" sz="2000" smtClean="0"/>
              <a:t>varijable – kontejneri za čuvanje podataka</a:t>
            </a:r>
          </a:p>
          <a:p>
            <a:r>
              <a:rPr lang="hr-HR" sz="2000" smtClean="0"/>
              <a:t>varijabla = $ + ime varijable</a:t>
            </a:r>
          </a:p>
          <a:p>
            <a:endParaRPr lang="hr-HR" sz="2000"/>
          </a:p>
          <a:p>
            <a:r>
              <a:rPr lang="hr-HR" sz="2000" smtClean="0"/>
              <a:t>pravila: </a:t>
            </a:r>
          </a:p>
          <a:p>
            <a:pPr lvl="1"/>
            <a:r>
              <a:rPr lang="hr-HR" smtClean="0"/>
              <a:t>ne počinje brojem</a:t>
            </a:r>
          </a:p>
          <a:p>
            <a:pPr lvl="1"/>
            <a:r>
              <a:rPr lang="hr-HR" smtClean="0"/>
              <a:t>samo alfanumerički znakovi</a:t>
            </a:r>
          </a:p>
          <a:p>
            <a:pPr lvl="1"/>
            <a:r>
              <a:rPr lang="hr-HR" i="1" smtClean="0"/>
              <a:t>case-sensitive </a:t>
            </a:r>
            <a:r>
              <a:rPr lang="hr-HR" smtClean="0">
                <a:sym typeface="Wingdings" panose="05000000000000000000" pitchFamily="2" charset="2"/>
              </a:rPr>
              <a:t> $godina ≠ $GODINA</a:t>
            </a:r>
          </a:p>
          <a:p>
            <a:pPr lvl="1"/>
            <a:r>
              <a:rPr lang="hr-HR" smtClean="0">
                <a:sym typeface="Wingdings" panose="05000000000000000000" pitchFamily="2" charset="2"/>
              </a:rPr>
              <a:t>kratko ime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08" y="2139696"/>
            <a:ext cx="4187952" cy="3044615"/>
          </a:xfrm>
        </p:spPr>
      </p:pic>
      <p:sp>
        <p:nvSpPr>
          <p:cNvPr id="13" name="TextBox 12"/>
          <p:cNvSpPr txBox="1"/>
          <p:nvPr/>
        </p:nvSpPr>
        <p:spPr>
          <a:xfrm>
            <a:off x="5580069" y="5030422"/>
            <a:ext cx="321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Jednostavna PHP varijabla – </a:t>
            </a:r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live primjer</a:t>
            </a:r>
            <a:endParaRPr lang="hr-HR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8328"/>
            <a:ext cx="8596668" cy="1320800"/>
          </a:xfrm>
        </p:spPr>
        <p:txBody>
          <a:bodyPr/>
          <a:lstStyle/>
          <a:p>
            <a:r>
              <a:rPr lang="hr-HR"/>
              <a:t>PHP varijable</a:t>
            </a:r>
            <a:br>
              <a:rPr lang="hr-HR"/>
            </a:br>
            <a:endParaRPr lang="en-GB" dirty="0"/>
          </a:p>
        </p:txBody>
      </p:sp>
      <p:pic>
        <p:nvPicPr>
          <p:cNvPr id="9" name="Slika 11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43725"/>
            <a:ext cx="4187952" cy="3626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11" name="Slika 13"/>
          <p:cNvPicPr>
            <a:picLocks noGrp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534"/>
          <a:stretch/>
        </p:blipFill>
        <p:spPr bwMode="auto">
          <a:xfrm>
            <a:off x="5843271" y="3526605"/>
            <a:ext cx="2829478" cy="1432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50895" y="4635728"/>
            <a:ext cx="321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Primjena nadoljepljivanja sadržaja varijabli – </a:t>
            </a:r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live primjer</a:t>
            </a:r>
            <a:endParaRPr lang="hr-HR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46514" y="4572860"/>
            <a:ext cx="1117600" cy="4926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64115" y="2540000"/>
            <a:ext cx="1701171" cy="20328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865286" y="1581874"/>
            <a:ext cx="2931886" cy="9724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>
                <a:solidFill>
                  <a:sysClr val="windowText" lastClr="000000"/>
                </a:solidFill>
              </a:rPr>
              <a:t>Znakovi nadoljepljivanja</a:t>
            </a:r>
            <a:endParaRPr lang="hr-HR">
              <a:solidFill>
                <a:sysClr val="windowText" lastClr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50743" y="2554331"/>
            <a:ext cx="58057" cy="1277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246836">
            <a:off x="6578253" y="2954253"/>
            <a:ext cx="10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Razmak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8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8328"/>
            <a:ext cx="8596668" cy="1320800"/>
          </a:xfrm>
        </p:spPr>
        <p:txBody>
          <a:bodyPr/>
          <a:lstStyle/>
          <a:p>
            <a:r>
              <a:rPr lang="hr-HR" smtClean="0"/>
              <a:t>PHP Nizovi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>
            <a:normAutofit/>
          </a:bodyPr>
          <a:lstStyle/>
          <a:p>
            <a:r>
              <a:rPr lang="hr-HR" sz="2000" smtClean="0"/>
              <a:t>„spremaju” nekoliko vrijednosti u jednu varijablu</a:t>
            </a:r>
          </a:p>
          <a:p>
            <a:endParaRPr lang="hr-HR" sz="2000"/>
          </a:p>
          <a:p>
            <a:r>
              <a:rPr lang="hr-HR" sz="2000" smtClean="0"/>
              <a:t>3 vrste nizova:</a:t>
            </a:r>
          </a:p>
          <a:p>
            <a:pPr lvl="1"/>
            <a:r>
              <a:rPr lang="hr-HR" sz="2000" smtClean="0"/>
              <a:t>asocijativni – koriste „ključne nazive”</a:t>
            </a:r>
          </a:p>
          <a:p>
            <a:pPr lvl="1"/>
            <a:r>
              <a:rPr lang="hr-HR" sz="2000" smtClean="0"/>
              <a:t>indeksni – brojčani indeksi</a:t>
            </a:r>
          </a:p>
          <a:p>
            <a:pPr lvl="1"/>
            <a:r>
              <a:rPr lang="hr-HR" sz="2000" smtClean="0"/>
              <a:t>multidimenzionalni – asocijativni + indeksni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0494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48" descr="aniz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8680" y="1737360"/>
            <a:ext cx="8220456" cy="3886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30057" y="3141857"/>
            <a:ext cx="0" cy="835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53543" y="2733277"/>
            <a:ext cx="1553028" cy="37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Varijabla</a:t>
            </a:r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PHP Nizovi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26" idx="0"/>
          </p:cNvCxnSpPr>
          <p:nvPr/>
        </p:nvCxnSpPr>
        <p:spPr>
          <a:xfrm flipH="1" flipV="1">
            <a:off x="6381870" y="4223536"/>
            <a:ext cx="1564308" cy="1094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8070" y="3141856"/>
            <a:ext cx="0" cy="835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75667" y="2735107"/>
            <a:ext cx="2252447" cy="37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Prepoznavanje niza</a:t>
            </a:r>
            <a:endParaRPr lang="hr-HR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358743" y="3103877"/>
            <a:ext cx="688640" cy="873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00749" y="5252115"/>
            <a:ext cx="3171372" cy="37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Označava početak varijable</a:t>
            </a:r>
            <a:endParaRPr lang="hr-HR"/>
          </a:p>
        </p:txBody>
      </p:sp>
      <p:sp>
        <p:nvSpPr>
          <p:cNvPr id="23" name="Rectangle 22"/>
          <p:cNvSpPr/>
          <p:nvPr/>
        </p:nvSpPr>
        <p:spPr>
          <a:xfrm>
            <a:off x="6582228" y="5807029"/>
            <a:ext cx="2506907" cy="60501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Varijabla + ključni naziv</a:t>
            </a:r>
            <a:endParaRPr lang="hr-HR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980585" y="3103877"/>
            <a:ext cx="378158" cy="873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739613" y="3103877"/>
            <a:ext cx="1619130" cy="873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69664" y="5317792"/>
            <a:ext cx="1553028" cy="37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Vrijednosti</a:t>
            </a:r>
            <a:endParaRPr lang="hr-HR"/>
          </a:p>
        </p:txBody>
      </p:sp>
      <p:sp>
        <p:nvSpPr>
          <p:cNvPr id="27" name="Rectangle 26"/>
          <p:cNvSpPr/>
          <p:nvPr/>
        </p:nvSpPr>
        <p:spPr>
          <a:xfrm>
            <a:off x="6582228" y="2733277"/>
            <a:ext cx="1809205" cy="37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Ključni nazivi</a:t>
            </a:r>
            <a:endParaRPr lang="hr-HR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188070" y="4601031"/>
            <a:ext cx="2040044" cy="617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0"/>
          </p:cNvCxnSpPr>
          <p:nvPr/>
        </p:nvCxnSpPr>
        <p:spPr>
          <a:xfrm flipV="1">
            <a:off x="7946178" y="4198133"/>
            <a:ext cx="660793" cy="11196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0"/>
          </p:cNvCxnSpPr>
          <p:nvPr/>
        </p:nvCxnSpPr>
        <p:spPr>
          <a:xfrm flipH="1" flipV="1">
            <a:off x="7525657" y="4223537"/>
            <a:ext cx="420521" cy="10942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3" idx="0"/>
          </p:cNvCxnSpPr>
          <p:nvPr/>
        </p:nvCxnSpPr>
        <p:spPr>
          <a:xfrm flipV="1">
            <a:off x="7835682" y="4592303"/>
            <a:ext cx="184664" cy="12147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0"/>
          </p:cNvCxnSpPr>
          <p:nvPr/>
        </p:nvCxnSpPr>
        <p:spPr>
          <a:xfrm flipH="1" flipV="1">
            <a:off x="7525657" y="4601029"/>
            <a:ext cx="310025" cy="1206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23111" y="5715295"/>
            <a:ext cx="3415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Primjer asocijativnog niza – </a:t>
            </a:r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live primjer</a:t>
            </a:r>
            <a:endParaRPr lang="hr-HR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 animBg="1"/>
      <p:bldP spid="20" grpId="1" animBg="1"/>
      <p:bldP spid="22" grpId="0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PHP Nizovi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7043"/>
            <a:ext cx="8596668" cy="4379962"/>
          </a:xfrm>
        </p:spPr>
        <p:txBody>
          <a:bodyPr>
            <a:normAutofit/>
          </a:bodyPr>
          <a:lstStyle/>
          <a:p>
            <a:r>
              <a:rPr lang="hr-HR" sz="2000" smtClean="0"/>
              <a:t>indeksni nizovi – numerički indeksi </a:t>
            </a:r>
            <a:endParaRPr lang="en-GB" sz="2000"/>
          </a:p>
        </p:txBody>
      </p:sp>
      <p:pic>
        <p:nvPicPr>
          <p:cNvPr id="6" name="Slika 49" descr="iniz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5440" y="1810803"/>
            <a:ext cx="8220456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3111" y="5715295"/>
            <a:ext cx="3415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Primjer </a:t>
            </a:r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numeričkog niza </a:t>
            </a:r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hr-HR" sz="140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live primjer</a:t>
            </a:r>
            <a:endParaRPr lang="hr-HR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</TotalTime>
  <Words>1138</Words>
  <Application>Microsoft Office PowerPoint</Application>
  <PresentationFormat>Widescreen</PresentationFormat>
  <Paragraphs>148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</vt:lpstr>
      <vt:lpstr>Osnove PHP Programiranja</vt:lpstr>
      <vt:lpstr>Osnove PHP programiranja</vt:lpstr>
      <vt:lpstr>Organiziranje datoteka i direktorija </vt:lpstr>
      <vt:lpstr>Organiziranje datoteka i direktorija </vt:lpstr>
      <vt:lpstr>PHP varijable </vt:lpstr>
      <vt:lpstr>PHP varijable </vt:lpstr>
      <vt:lpstr>PHP Nizovi</vt:lpstr>
      <vt:lpstr>PHP Nizovi</vt:lpstr>
      <vt:lpstr>PHP Nizovi</vt:lpstr>
      <vt:lpstr>PHP Nizovi</vt:lpstr>
      <vt:lpstr>PHP Nizovi</vt:lpstr>
      <vt:lpstr>PHP Nizovi</vt:lpstr>
      <vt:lpstr>PHP Nizovi</vt:lpstr>
      <vt:lpstr>Hvala na pažnji 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znanstveni laboratorij</dc:title>
  <dc:creator>Pc</dc:creator>
  <cp:lastModifiedBy>M</cp:lastModifiedBy>
  <cp:revision>133</cp:revision>
  <dcterms:created xsi:type="dcterms:W3CDTF">2016-03-18T08:07:10Z</dcterms:created>
  <dcterms:modified xsi:type="dcterms:W3CDTF">2016-08-07T11:51:26Z</dcterms:modified>
</cp:coreProperties>
</file>